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diagrams/quickStyle1.xml" ContentType="application/vnd.openxmlformats-officedocument.drawingml.diagramStyle+xml"/>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tags/tag9.xml" ContentType="application/vnd.openxmlformats-officedocument.presentationml.tag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666" y="-10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9D9D3D9-78D8-4ABA-B597-F9BDE4A56DDC}"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es-CR"/>
        </a:p>
      </dgm:t>
    </dgm:pt>
    <dgm:pt modelId="{9D709ECE-C2C2-4BE6-B5EB-E2ED16237F5E}">
      <dgm:prSet phldrT="[Texto]" custT="1"/>
      <dgm:spPr/>
      <dgm:t>
        <a:bodyPr/>
        <a:lstStyle/>
        <a:p>
          <a:r>
            <a:rPr lang="es-CR" sz="1050" dirty="0" smtClean="0">
              <a:solidFill>
                <a:schemeClr val="tx1"/>
              </a:solidFill>
            </a:rPr>
            <a:t>Una discapacidad es una condición que hace que una persona sea considerada como discapacitada. Esto quiere decir que el sujeto en cuestión tendrá dificultades para desarrollar tareas cotidianas y corrientes que, al resto de los individuos, no les resultan complicadas.</a:t>
          </a:r>
          <a:endParaRPr lang="es-CR" sz="1050" dirty="0">
            <a:solidFill>
              <a:schemeClr val="tx1"/>
            </a:solidFill>
          </a:endParaRPr>
        </a:p>
      </dgm:t>
    </dgm:pt>
    <dgm:pt modelId="{B7229729-BC6D-43E8-ADE6-ED841BD5F91A}" type="parTrans" cxnId="{444D75BE-DA77-4327-A8C7-27685E8C7B4B}">
      <dgm:prSet/>
      <dgm:spPr/>
      <dgm:t>
        <a:bodyPr/>
        <a:lstStyle/>
        <a:p>
          <a:endParaRPr lang="es-CR"/>
        </a:p>
      </dgm:t>
    </dgm:pt>
    <dgm:pt modelId="{87E6484D-BF5C-46CF-A87C-4B4AE2B758F5}" type="sibTrans" cxnId="{444D75BE-DA77-4327-A8C7-27685E8C7B4B}">
      <dgm:prSet/>
      <dgm:spPr/>
      <dgm:t>
        <a:bodyPr/>
        <a:lstStyle/>
        <a:p>
          <a:endParaRPr lang="es-CR"/>
        </a:p>
      </dgm:t>
    </dgm:pt>
    <dgm:pt modelId="{D54C7690-BEA7-4EC4-A7AF-ED5D788858CF}">
      <dgm:prSet phldrT="[Texto]" custT="1"/>
      <dgm:spPr/>
      <dgm:t>
        <a:bodyPr/>
        <a:lstStyle/>
        <a:p>
          <a:r>
            <a:rPr lang="es-CR" sz="1600" dirty="0" smtClean="0">
              <a:solidFill>
                <a:schemeClr val="tx1"/>
              </a:solidFill>
            </a:rPr>
            <a:t>El origen de una discapacidad suele ser algún trastorno en las facultades físicas o mentales.</a:t>
          </a:r>
          <a:r>
            <a:rPr lang="es-CR" sz="1600" dirty="0" smtClean="0"/>
            <a:t/>
          </a:r>
          <a:br>
            <a:rPr lang="es-CR" sz="1600" dirty="0" smtClean="0"/>
          </a:br>
          <a:endParaRPr lang="es-CR" sz="1600" dirty="0"/>
        </a:p>
      </dgm:t>
    </dgm:pt>
    <dgm:pt modelId="{21C380DD-F5FA-442A-BBA8-097527EB30B0}" type="parTrans" cxnId="{E7787758-981E-408D-A493-12B2AE1C435C}">
      <dgm:prSet/>
      <dgm:spPr/>
      <dgm:t>
        <a:bodyPr/>
        <a:lstStyle/>
        <a:p>
          <a:endParaRPr lang="es-CR"/>
        </a:p>
      </dgm:t>
    </dgm:pt>
    <dgm:pt modelId="{24C655D5-1562-4C6F-976E-6689B91944BD}" type="sibTrans" cxnId="{E7787758-981E-408D-A493-12B2AE1C435C}">
      <dgm:prSet/>
      <dgm:spPr/>
      <dgm:t>
        <a:bodyPr/>
        <a:lstStyle/>
        <a:p>
          <a:endParaRPr lang="es-CR"/>
        </a:p>
      </dgm:t>
    </dgm:pt>
    <dgm:pt modelId="{4295B1FA-FBBF-4C7B-86C3-C6242D2BEE74}" type="pres">
      <dgm:prSet presAssocID="{39D9D3D9-78D8-4ABA-B597-F9BDE4A56DDC}" presName="compositeShape" presStyleCnt="0">
        <dgm:presLayoutVars>
          <dgm:chMax val="2"/>
          <dgm:dir/>
          <dgm:resizeHandles val="exact"/>
        </dgm:presLayoutVars>
      </dgm:prSet>
      <dgm:spPr/>
      <dgm:t>
        <a:bodyPr/>
        <a:lstStyle/>
        <a:p>
          <a:endParaRPr lang="es-ES"/>
        </a:p>
      </dgm:t>
    </dgm:pt>
    <dgm:pt modelId="{5485D73D-540F-4DBA-96CF-AEF3833A7CA5}" type="pres">
      <dgm:prSet presAssocID="{39D9D3D9-78D8-4ABA-B597-F9BDE4A56DDC}" presName="ribbon" presStyleLbl="node1" presStyleIdx="0" presStyleCnt="1"/>
      <dgm:spPr/>
    </dgm:pt>
    <dgm:pt modelId="{855E6A48-5DAC-4899-83A3-2D0CD2D47CF6}" type="pres">
      <dgm:prSet presAssocID="{39D9D3D9-78D8-4ABA-B597-F9BDE4A56DDC}" presName="leftArrowText" presStyleLbl="node1" presStyleIdx="0" presStyleCnt="1">
        <dgm:presLayoutVars>
          <dgm:chMax val="0"/>
          <dgm:bulletEnabled val="1"/>
        </dgm:presLayoutVars>
      </dgm:prSet>
      <dgm:spPr/>
      <dgm:t>
        <a:bodyPr/>
        <a:lstStyle/>
        <a:p>
          <a:endParaRPr lang="es-CR"/>
        </a:p>
      </dgm:t>
    </dgm:pt>
    <dgm:pt modelId="{29C4A6C7-91F9-4B48-BC87-C9511396D119}" type="pres">
      <dgm:prSet presAssocID="{39D9D3D9-78D8-4ABA-B597-F9BDE4A56DDC}" presName="rightArrowText" presStyleLbl="node1" presStyleIdx="0" presStyleCnt="1" custScaleY="104973">
        <dgm:presLayoutVars>
          <dgm:chMax val="0"/>
          <dgm:bulletEnabled val="1"/>
        </dgm:presLayoutVars>
      </dgm:prSet>
      <dgm:spPr/>
      <dgm:t>
        <a:bodyPr/>
        <a:lstStyle/>
        <a:p>
          <a:endParaRPr lang="es-CR"/>
        </a:p>
      </dgm:t>
    </dgm:pt>
  </dgm:ptLst>
  <dgm:cxnLst>
    <dgm:cxn modelId="{1B94ECC6-9314-417A-8E75-C79E97FD48FF}" type="presOf" srcId="{D54C7690-BEA7-4EC4-A7AF-ED5D788858CF}" destId="{29C4A6C7-91F9-4B48-BC87-C9511396D119}" srcOrd="0" destOrd="0" presId="urn:microsoft.com/office/officeart/2005/8/layout/arrow6"/>
    <dgm:cxn modelId="{2A0B0FF1-1C17-40F5-9B3E-1791E3D56067}" type="presOf" srcId="{9D709ECE-C2C2-4BE6-B5EB-E2ED16237F5E}" destId="{855E6A48-5DAC-4899-83A3-2D0CD2D47CF6}" srcOrd="0" destOrd="0" presId="urn:microsoft.com/office/officeart/2005/8/layout/arrow6"/>
    <dgm:cxn modelId="{444D75BE-DA77-4327-A8C7-27685E8C7B4B}" srcId="{39D9D3D9-78D8-4ABA-B597-F9BDE4A56DDC}" destId="{9D709ECE-C2C2-4BE6-B5EB-E2ED16237F5E}" srcOrd="0" destOrd="0" parTransId="{B7229729-BC6D-43E8-ADE6-ED841BD5F91A}" sibTransId="{87E6484D-BF5C-46CF-A87C-4B4AE2B758F5}"/>
    <dgm:cxn modelId="{E7787758-981E-408D-A493-12B2AE1C435C}" srcId="{39D9D3D9-78D8-4ABA-B597-F9BDE4A56DDC}" destId="{D54C7690-BEA7-4EC4-A7AF-ED5D788858CF}" srcOrd="1" destOrd="0" parTransId="{21C380DD-F5FA-442A-BBA8-097527EB30B0}" sibTransId="{24C655D5-1562-4C6F-976E-6689B91944BD}"/>
    <dgm:cxn modelId="{1D01D57F-0EE9-4370-B09B-B6B620432C7C}" type="presOf" srcId="{39D9D3D9-78D8-4ABA-B597-F9BDE4A56DDC}" destId="{4295B1FA-FBBF-4C7B-86C3-C6242D2BEE74}" srcOrd="0" destOrd="0" presId="urn:microsoft.com/office/officeart/2005/8/layout/arrow6"/>
    <dgm:cxn modelId="{DD39CE39-1F21-47A9-B6FC-3C258684C704}" type="presParOf" srcId="{4295B1FA-FBBF-4C7B-86C3-C6242D2BEE74}" destId="{5485D73D-540F-4DBA-96CF-AEF3833A7CA5}" srcOrd="0" destOrd="0" presId="urn:microsoft.com/office/officeart/2005/8/layout/arrow6"/>
    <dgm:cxn modelId="{82A8827A-FC9C-4DF1-AD19-5055B83D1306}" type="presParOf" srcId="{4295B1FA-FBBF-4C7B-86C3-C6242D2BEE74}" destId="{855E6A48-5DAC-4899-83A3-2D0CD2D47CF6}" srcOrd="1" destOrd="0" presId="urn:microsoft.com/office/officeart/2005/8/layout/arrow6"/>
    <dgm:cxn modelId="{A45248E9-F839-40DB-9651-4B874F334540}" type="presParOf" srcId="{4295B1FA-FBBF-4C7B-86C3-C6242D2BEE74}" destId="{29C4A6C7-91F9-4B48-BC87-C9511396D119}" srcOrd="2" destOrd="0" presId="urn:microsoft.com/office/officeart/2005/8/layout/arrow6"/>
  </dgm:cxnLst>
  <dgm:bg/>
  <dgm:whole/>
  <dgm:extLst>
    <a:ext uri="http://schemas.microsoft.com/office/drawing/2008/diagram">
      <dsp:dataModelExt xmlns:dsp="http://schemas.microsoft.com/office/drawing/2008/diagram" xmlns=""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85D73D-540F-4DBA-96CF-AEF3833A7CA5}">
      <dsp:nvSpPr>
        <dsp:cNvPr id="0" name=""/>
        <dsp:cNvSpPr/>
      </dsp:nvSpPr>
      <dsp:spPr>
        <a:xfrm>
          <a:off x="0" y="812799"/>
          <a:ext cx="6096000" cy="2438400"/>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55E6A48-5DAC-4899-83A3-2D0CD2D47CF6}">
      <dsp:nvSpPr>
        <dsp:cNvPr id="0" name=""/>
        <dsp:cNvSpPr/>
      </dsp:nvSpPr>
      <dsp:spPr>
        <a:xfrm>
          <a:off x="731520" y="1239519"/>
          <a:ext cx="2011680" cy="1194816"/>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39116" rIns="0" bIns="41910" numCol="1" spcCol="1270" anchor="ctr" anchorCtr="0">
          <a:noAutofit/>
        </a:bodyPr>
        <a:lstStyle/>
        <a:p>
          <a:pPr lvl="0" algn="ctr" defTabSz="466725">
            <a:lnSpc>
              <a:spcPct val="90000"/>
            </a:lnSpc>
            <a:spcBef>
              <a:spcPct val="0"/>
            </a:spcBef>
            <a:spcAft>
              <a:spcPct val="35000"/>
            </a:spcAft>
          </a:pPr>
          <a:r>
            <a:rPr lang="es-CR" sz="1050" kern="1200" dirty="0" smtClean="0">
              <a:solidFill>
                <a:schemeClr val="tx1"/>
              </a:solidFill>
            </a:rPr>
            <a:t>Una discapacidad es una condición que hace que una persona sea considerada como discapacitada. Esto quiere decir que el sujeto en cuestión tendrá dificultades para desarrollar tareas cotidianas y corrientes que, al resto de los individuos, no les resultan complicadas.</a:t>
          </a:r>
          <a:endParaRPr lang="es-CR" sz="1050" kern="1200" dirty="0">
            <a:solidFill>
              <a:schemeClr val="tx1"/>
            </a:solidFill>
          </a:endParaRPr>
        </a:p>
      </dsp:txBody>
      <dsp:txXfrm>
        <a:off x="731520" y="1239519"/>
        <a:ext cx="2011680" cy="1194816"/>
      </dsp:txXfrm>
    </dsp:sp>
    <dsp:sp modelId="{29C4A6C7-91F9-4B48-BC87-C9511396D119}">
      <dsp:nvSpPr>
        <dsp:cNvPr id="0" name=""/>
        <dsp:cNvSpPr/>
      </dsp:nvSpPr>
      <dsp:spPr>
        <a:xfrm>
          <a:off x="3048000" y="1599954"/>
          <a:ext cx="2377440" cy="1254234"/>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56896" rIns="0" bIns="60960" numCol="1" spcCol="1270" anchor="ctr" anchorCtr="0">
          <a:noAutofit/>
        </a:bodyPr>
        <a:lstStyle/>
        <a:p>
          <a:pPr lvl="0" algn="ctr" defTabSz="711200">
            <a:lnSpc>
              <a:spcPct val="90000"/>
            </a:lnSpc>
            <a:spcBef>
              <a:spcPct val="0"/>
            </a:spcBef>
            <a:spcAft>
              <a:spcPct val="35000"/>
            </a:spcAft>
          </a:pPr>
          <a:r>
            <a:rPr lang="es-CR" sz="1600" kern="1200" dirty="0" smtClean="0">
              <a:solidFill>
                <a:schemeClr val="tx1"/>
              </a:solidFill>
            </a:rPr>
            <a:t>El origen de una discapacidad suele ser algún trastorno en las facultades físicas o mentales.</a:t>
          </a:r>
          <a:r>
            <a:rPr lang="es-CR" sz="1600" kern="1200" dirty="0" smtClean="0"/>
            <a:t/>
          </a:r>
          <a:br>
            <a:rPr lang="es-CR" sz="1600" kern="1200" dirty="0" smtClean="0"/>
          </a:br>
          <a:endParaRPr lang="es-CR" sz="1600" kern="1200" dirty="0"/>
        </a:p>
      </dsp:txBody>
      <dsp:txXfrm>
        <a:off x="3048000" y="1599954"/>
        <a:ext cx="2377440" cy="1254234"/>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FA2D19EC-470A-479F-9D0C-A3EC8E2364D6}" type="datetimeFigureOut">
              <a:rPr lang="es-CR" smtClean="0"/>
              <a:pPr/>
              <a:t>18/03/2013</a:t>
            </a:fld>
            <a:endParaRPr lang="es-CR"/>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s-CR"/>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2B243986-09D4-4E74-99EE-B6B8B484F18A}" type="slidenum">
              <a:rPr lang="es-CR" smtClean="0"/>
              <a:pPr/>
              <a:t>‹Nº›</a:t>
            </a:fld>
            <a:endParaRPr lang="es-CR"/>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ransition spd="slow" advTm="4337">
    <p:circl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5" name="Footer Placeholder 4"/>
          <p:cNvSpPr>
            <a:spLocks noGrp="1"/>
          </p:cNvSpPr>
          <p:nvPr>
            <p:ph type="ftr" sz="quarter" idx="11"/>
          </p:nvPr>
        </p:nvSpPr>
        <p:spPr/>
        <p:txBody>
          <a:bodyPr/>
          <a:lstStyle/>
          <a:p>
            <a:endParaRPr lang="es-CR"/>
          </a:p>
        </p:txBody>
      </p:sp>
      <p:sp>
        <p:nvSpPr>
          <p:cNvPr id="6" name="Slide Number Placeholder 5"/>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5" name="Date Placeholder 4"/>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6" name="Footer Placeholder 5"/>
          <p:cNvSpPr>
            <a:spLocks noGrp="1"/>
          </p:cNvSpPr>
          <p:nvPr>
            <p:ph type="ftr" sz="quarter" idx="11"/>
          </p:nvPr>
        </p:nvSpPr>
        <p:spPr/>
        <p:txBody>
          <a:bodyPr/>
          <a:lstStyle/>
          <a:p>
            <a:endParaRPr lang="es-CR"/>
          </a:p>
        </p:txBody>
      </p:sp>
      <p:sp>
        <p:nvSpPr>
          <p:cNvPr id="7" name="Slide Number Placeholder 6"/>
          <p:cNvSpPr>
            <a:spLocks noGrp="1"/>
          </p:cNvSpPr>
          <p:nvPr>
            <p:ph type="sldNum" sz="quarter" idx="12"/>
          </p:nvPr>
        </p:nvSpPr>
        <p:spPr/>
        <p:txBody>
          <a:bodyPr/>
          <a:lstStyle/>
          <a:p>
            <a:fld id="{2B243986-09D4-4E74-99EE-B6B8B484F18A}" type="slidenum">
              <a:rPr lang="es-CR" smtClean="0"/>
              <a:pPr/>
              <a:t>‹Nº›</a:t>
            </a:fld>
            <a:endParaRPr lang="es-CR"/>
          </a:p>
        </p:txBody>
      </p:sp>
      <p:sp>
        <p:nvSpPr>
          <p:cNvPr id="9" name="Content Placeholder 8"/>
          <p:cNvSpPr>
            <a:spLocks noGrp="1"/>
          </p:cNvSpPr>
          <p:nvPr>
            <p:ph sz="quarter" idx="13"/>
          </p:nvPr>
        </p:nvSpPr>
        <p:spPr>
          <a:xfrm>
            <a:off x="1042416" y="2313432"/>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ransition spd="slow" advTm="4337">
    <p:circl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8" name="Footer Placeholder 7"/>
          <p:cNvSpPr>
            <a:spLocks noGrp="1"/>
          </p:cNvSpPr>
          <p:nvPr>
            <p:ph type="ftr" sz="quarter" idx="11"/>
          </p:nvPr>
        </p:nvSpPr>
        <p:spPr/>
        <p:txBody>
          <a:bodyPr/>
          <a:lstStyle/>
          <a:p>
            <a:endParaRPr lang="es-CR"/>
          </a:p>
        </p:txBody>
      </p:sp>
      <p:sp>
        <p:nvSpPr>
          <p:cNvPr id="9" name="Slide Number Placeholder 8"/>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4" name="Footer Placeholder 3"/>
          <p:cNvSpPr>
            <a:spLocks noGrp="1"/>
          </p:cNvSpPr>
          <p:nvPr>
            <p:ph type="ftr" sz="quarter" idx="11"/>
          </p:nvPr>
        </p:nvSpPr>
        <p:spPr/>
        <p:txBody>
          <a:bodyPr/>
          <a:lstStyle/>
          <a:p>
            <a:endParaRPr lang="es-CR"/>
          </a:p>
        </p:txBody>
      </p:sp>
      <p:sp>
        <p:nvSpPr>
          <p:cNvPr id="5" name="Slide Number Placeholder 4"/>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3" name="Footer Placeholder 2"/>
          <p:cNvSpPr>
            <a:spLocks noGrp="1"/>
          </p:cNvSpPr>
          <p:nvPr>
            <p:ph type="ftr" sz="quarter" idx="11"/>
          </p:nvPr>
        </p:nvSpPr>
        <p:spPr/>
        <p:txBody>
          <a:bodyPr/>
          <a:lstStyle/>
          <a:p>
            <a:endParaRPr lang="es-CR"/>
          </a:p>
        </p:txBody>
      </p:sp>
      <p:sp>
        <p:nvSpPr>
          <p:cNvPr id="4" name="Slide Number Placeholder 3"/>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7" name="Slide Number Placeholder 6"/>
          <p:cNvSpPr>
            <a:spLocks noGrp="1"/>
          </p:cNvSpPr>
          <p:nvPr>
            <p:ph type="sldNum" sz="quarter" idx="12"/>
          </p:nvPr>
        </p:nvSpPr>
        <p:spPr/>
        <p:txBody>
          <a:bodyPr/>
          <a:lstStyle/>
          <a:p>
            <a:fld id="{2B243986-09D4-4E74-99EE-B6B8B484F18A}" type="slidenum">
              <a:rPr lang="es-CR" smtClean="0"/>
              <a:pPr/>
              <a:t>‹Nº›</a:t>
            </a:fld>
            <a:endParaRPr lang="es-CR"/>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R"/>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s-ES" smtClean="0"/>
              <a:t>Haga clic para modificar el estilo de título del patrón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Tree>
  </p:cSld>
  <p:clrMapOvr>
    <a:masterClrMapping/>
  </p:clrMapOvr>
  <p:transition spd="slow" advTm="4337">
    <p:circl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s-ES" smtClean="0"/>
              <a:t>Haga clic para modificar el estilo de título del patrón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FA2D19EC-470A-479F-9D0C-A3EC8E2364D6}" type="datetimeFigureOut">
              <a:rPr lang="es-CR" smtClean="0"/>
              <a:pPr/>
              <a:t>18/03/2013</a:t>
            </a:fld>
            <a:endParaRPr lang="es-CR"/>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s-CR"/>
          </a:p>
        </p:txBody>
      </p:sp>
      <p:sp>
        <p:nvSpPr>
          <p:cNvPr id="7" name="Slide Number Placeholder 6"/>
          <p:cNvSpPr>
            <a:spLocks noGrp="1"/>
          </p:cNvSpPr>
          <p:nvPr>
            <p:ph type="sldNum" sz="quarter" idx="12"/>
          </p:nvPr>
        </p:nvSpPr>
        <p:spPr/>
        <p:txBody>
          <a:bodyPr/>
          <a:lstStyle/>
          <a:p>
            <a:fld id="{2B243986-09D4-4E74-99EE-B6B8B484F18A}" type="slidenum">
              <a:rPr lang="es-CR" smtClean="0"/>
              <a:pPr/>
              <a:t>‹Nº›</a:t>
            </a:fld>
            <a:endParaRPr lang="es-CR"/>
          </a:p>
        </p:txBody>
      </p:sp>
    </p:spTree>
  </p:cSld>
  <p:clrMapOvr>
    <a:masterClrMapping/>
  </p:clrMapOvr>
  <p:transition spd="slow" advTm="4337">
    <p:circl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FA2D19EC-470A-479F-9D0C-A3EC8E2364D6}" type="datetimeFigureOut">
              <a:rPr lang="es-CR" smtClean="0"/>
              <a:pPr/>
              <a:t>18/03/2013</a:t>
            </a:fld>
            <a:endParaRPr lang="es-CR"/>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s-CR"/>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2B243986-09D4-4E74-99EE-B6B8B484F18A}" type="slidenum">
              <a:rPr lang="es-CR" smtClean="0"/>
              <a:pPr/>
              <a:t>‹Nº›</a:t>
            </a:fld>
            <a:endParaRPr lang="es-C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advTm="4337">
    <p:circle/>
  </p:transition>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1.xml"/><Relationship Id="rId1" Type="http://schemas.openxmlformats.org/officeDocument/2006/relationships/audio" Target="file:///C:\Documents%20and%20Settings\Administrador\Escritorio\We're%20The%20World.mp3"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slideLayout" Target="../slideLayouts/slideLayout2.xml"/><Relationship Id="rId1" Type="http://schemas.openxmlformats.org/officeDocument/2006/relationships/tags" Target="../tags/tag9.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slideLayout" Target="../slideLayouts/slideLayout2.xml"/><Relationship Id="rId1" Type="http://schemas.openxmlformats.org/officeDocument/2006/relationships/video" Target="file:///C:\Documents%20and%20Settings\Administrador\Mis%20documentos\Mis%20v&#237;deos\Integraci&#243;n%20de%20personas%20con%20discapacidad.wmv"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diagramData" Target="../diagrams/data1.xml"/><Relationship Id="rId2"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2138" y="1052736"/>
            <a:ext cx="7848872" cy="4896544"/>
          </a:xfrm>
        </p:spPr>
        <p:txBody>
          <a:bodyPr>
            <a:normAutofit/>
          </a:bodyPr>
          <a:lstStyle/>
          <a:p>
            <a:r>
              <a:rPr lang="es-MX" dirty="0"/>
              <a:t> </a:t>
            </a:r>
            <a:endParaRPr lang="es-MX" dirty="0" smtClean="0"/>
          </a:p>
          <a:p>
            <a:r>
              <a:rPr lang="es-MX" dirty="0" smtClean="0"/>
              <a:t>Universidad </a:t>
            </a:r>
            <a:r>
              <a:rPr lang="es-MX" dirty="0"/>
              <a:t>Estatal a Distancia </a:t>
            </a:r>
            <a:endParaRPr lang="es-MX" dirty="0" smtClean="0"/>
          </a:p>
          <a:p>
            <a:endParaRPr lang="es-MX" dirty="0" smtClean="0"/>
          </a:p>
          <a:p>
            <a:endParaRPr lang="es-MX" dirty="0" smtClean="0"/>
          </a:p>
          <a:p>
            <a:r>
              <a:rPr lang="es-MX" dirty="0" smtClean="0"/>
              <a:t>Computación </a:t>
            </a:r>
            <a:r>
              <a:rPr lang="es-MX" dirty="0"/>
              <a:t>para </a:t>
            </a:r>
            <a:r>
              <a:rPr lang="es-MX" dirty="0" smtClean="0"/>
              <a:t>Empresas </a:t>
            </a:r>
            <a:r>
              <a:rPr lang="es-MX" dirty="0"/>
              <a:t>Turísticas </a:t>
            </a:r>
            <a:endParaRPr lang="es-MX" dirty="0" smtClean="0"/>
          </a:p>
          <a:p>
            <a:endParaRPr lang="es-MX" dirty="0" smtClean="0"/>
          </a:p>
          <a:p>
            <a:endParaRPr lang="es-MX" dirty="0"/>
          </a:p>
          <a:p>
            <a:r>
              <a:rPr lang="es-MX" dirty="0" smtClean="0"/>
              <a:t>Juan Antonio Hidalgo O. </a:t>
            </a:r>
          </a:p>
          <a:p>
            <a:endParaRPr lang="es-MX" dirty="0" smtClean="0"/>
          </a:p>
          <a:p>
            <a:endParaRPr lang="es-MX" dirty="0" smtClean="0"/>
          </a:p>
          <a:p>
            <a:r>
              <a:rPr lang="es-MX" dirty="0" smtClean="0"/>
              <a:t>Fecha de entrega: 18 de marzo del 2013</a:t>
            </a:r>
          </a:p>
          <a:p>
            <a:endParaRPr lang="es-MX" dirty="0" smtClean="0"/>
          </a:p>
          <a:p>
            <a:endParaRPr lang="es-CR" dirty="0"/>
          </a:p>
        </p:txBody>
      </p:sp>
      <p:pic>
        <p:nvPicPr>
          <p:cNvPr id="1026" name="Picture 2" descr="https://encrypted-tbn0.gstatic.com/images?q=tbn:ANd9GcSCx63I3SRG8_uF0UL2zjPHzdXpW_jfLFt-L9GEbYilu3W_lsI6_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4644008" y="2420888"/>
            <a:ext cx="3528392" cy="3456384"/>
          </a:xfrm>
          <a:prstGeom prst="rect">
            <a:avLst/>
          </a:prstGeom>
          <a:noFill/>
          <a:extLst>
            <a:ext uri="{909E8E84-426E-40DD-AFC4-6F175D3DCCD1}">
              <a14:hiddenFill xmlns:a14="http://schemas.microsoft.com/office/drawing/2010/main" xmlns="">
                <a:solidFill>
                  <a:srgbClr val="FFFFFF"/>
                </a:solidFill>
              </a14:hiddenFill>
            </a:ext>
          </a:extLst>
        </p:spPr>
      </p:pic>
      <p:pic>
        <p:nvPicPr>
          <p:cNvPr id="4" name="We're The World.mp3">
            <a:hlinkClick r:id="" action="ppaction://media"/>
          </p:cNvPr>
          <p:cNvPicPr>
            <a:picLocks noRot="1" noChangeAspect="1"/>
          </p:cNvPicPr>
          <p:nvPr>
            <a:audioFile r:link="rId1"/>
          </p:nvPr>
        </p:nvPicPr>
        <p:blipFill>
          <a:blip r:embed="rId4"/>
          <a:stretch>
            <a:fillRect/>
          </a:stretch>
        </p:blipFill>
        <p:spPr>
          <a:xfrm>
            <a:off x="1000100" y="6143644"/>
            <a:ext cx="304800" cy="304800"/>
          </a:xfrm>
          <a:prstGeom prst="rect">
            <a:avLst/>
          </a:prstGeom>
        </p:spPr>
      </p:pic>
    </p:spTree>
    <p:extLst>
      <p:ext uri="{BB962C8B-B14F-4D97-AF65-F5344CB8AC3E}">
        <p14:creationId xmlns:p14="http://schemas.microsoft.com/office/powerpoint/2010/main" xmlns="" val="3853359744"/>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numSld="999">
                <p:cTn id="7" fill="hold" display="0">
                  <p:stCondLst>
                    <p:cond delay="indefinite"/>
                  </p:stCondLst>
                  <p:endCondLst>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smtClean="0"/>
              <a:t>Algunas imagines de personas con discapacidad </a:t>
            </a:r>
            <a:endParaRPr lang="es-CR" dirty="0"/>
          </a:p>
        </p:txBody>
      </p:sp>
      <p:pic>
        <p:nvPicPr>
          <p:cNvPr id="3074" name="Picture 2" descr="https://encrypted-tbn1.gstatic.com/images?q=tbn:ANd9GcRRhVN0HPG2wL96x1rmak7XQIIE9b11fbve8bIx_M-uAyydtT7IRA"/>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83568" y="2348880"/>
            <a:ext cx="2438400" cy="1590675"/>
          </a:xfrm>
          <a:prstGeom prst="rect">
            <a:avLst/>
          </a:prstGeom>
          <a:noFill/>
          <a:extLst>
            <a:ext uri="{909E8E84-426E-40DD-AFC4-6F175D3DCCD1}">
              <a14:hiddenFill xmlns:a14="http://schemas.microsoft.com/office/drawing/2010/main" xmlns="">
                <a:solidFill>
                  <a:srgbClr val="FFFFFF"/>
                </a:solidFill>
              </a14:hiddenFill>
            </a:ext>
          </a:extLst>
        </p:spPr>
      </p:pic>
      <p:pic>
        <p:nvPicPr>
          <p:cNvPr id="3076" name="Picture 4" descr="https://encrypted-tbn3.gstatic.com/images?q=tbn:ANd9GcTiXe0bOXFQi44FJLShoTysuvZKYj0LyVInj0GP9CBya822Fw0V"/>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491880" y="2348880"/>
            <a:ext cx="2016224" cy="1580861"/>
          </a:xfrm>
          <a:prstGeom prst="rect">
            <a:avLst/>
          </a:prstGeom>
          <a:noFill/>
          <a:extLst>
            <a:ext uri="{909E8E84-426E-40DD-AFC4-6F175D3DCCD1}">
              <a14:hiddenFill xmlns:a14="http://schemas.microsoft.com/office/drawing/2010/main" xmlns="">
                <a:solidFill>
                  <a:srgbClr val="FFFFFF"/>
                </a:solidFill>
              </a14:hiddenFill>
            </a:ext>
          </a:extLst>
        </p:spPr>
      </p:pic>
      <p:pic>
        <p:nvPicPr>
          <p:cNvPr id="3078" name="Picture 6" descr="https://encrypted-tbn0.gstatic.com/images?q=tbn:ANd9GcQQ6xxwbWYSXfbrygMd4WlSStrpcZX27akkpVjXa65X1KzMZmN6SQ"/>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940152" y="2224765"/>
            <a:ext cx="2286000" cy="1704976"/>
          </a:xfrm>
          <a:prstGeom prst="rect">
            <a:avLst/>
          </a:prstGeom>
          <a:noFill/>
          <a:extLst>
            <a:ext uri="{909E8E84-426E-40DD-AFC4-6F175D3DCCD1}">
              <a14:hiddenFill xmlns:a14="http://schemas.microsoft.com/office/drawing/2010/main" xmlns="">
                <a:solidFill>
                  <a:srgbClr val="FFFFFF"/>
                </a:solidFill>
              </a14:hiddenFill>
            </a:ext>
          </a:extLst>
        </p:spPr>
      </p:pic>
      <p:pic>
        <p:nvPicPr>
          <p:cNvPr id="3080" name="Picture 8" descr="https://encrypted-tbn2.gstatic.com/images?q=tbn:ANd9GcTVfDtyJshuXAHe1ROrEAtfy1am5vEjvipv1Ev_dsxNDb65DDyX"/>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676788" y="4437112"/>
            <a:ext cx="2286000" cy="1714500"/>
          </a:xfrm>
          <a:prstGeom prst="rect">
            <a:avLst/>
          </a:prstGeom>
          <a:noFill/>
          <a:extLst>
            <a:ext uri="{909E8E84-426E-40DD-AFC4-6F175D3DCCD1}">
              <a14:hiddenFill xmlns:a14="http://schemas.microsoft.com/office/drawing/2010/main" xmlns="">
                <a:solidFill>
                  <a:srgbClr val="FFFFFF"/>
                </a:solidFill>
              </a14:hiddenFill>
            </a:ext>
          </a:extLst>
        </p:spPr>
      </p:pic>
      <p:pic>
        <p:nvPicPr>
          <p:cNvPr id="3082" name="Picture 10" descr="https://encrypted-tbn3.gstatic.com/images?q=tbn:ANd9GcSKfpwo3dkmnJnta29J5ITWB0MZ750ZjRdTl47dkulRb7LQ1h26"/>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3419872" y="4437081"/>
            <a:ext cx="2254374" cy="1714531"/>
          </a:xfrm>
          <a:prstGeom prst="rect">
            <a:avLst/>
          </a:prstGeom>
          <a:noFill/>
          <a:extLst>
            <a:ext uri="{909E8E84-426E-40DD-AFC4-6F175D3DCCD1}">
              <a14:hiddenFill xmlns:a14="http://schemas.microsoft.com/office/drawing/2010/main" xmlns="">
                <a:solidFill>
                  <a:srgbClr val="FFFFFF"/>
                </a:solidFill>
              </a14:hiddenFill>
            </a:ext>
          </a:extLst>
        </p:spPr>
      </p:pic>
      <p:pic>
        <p:nvPicPr>
          <p:cNvPr id="3084" name="Picture 12" descr="https://encrypted-tbn3.gstatic.com/images?q=tbn:ANd9GcS2qxPS65KmtVZk1L3MGvOssN-NbNQPd5lcEzHo7EVezpqDRb54iw"/>
          <p:cNvPicPr>
            <a:picLocks noChangeAspect="1" noChangeArrowheads="1"/>
          </p:cNvPicPr>
          <p:nvPr/>
        </p:nvPicPr>
        <p:blipFill>
          <a:blip r:embed="rId8" cstate="print">
            <a:extLst>
              <a:ext uri="{28A0092B-C50C-407E-A947-70E740481C1C}">
                <a14:useLocalDpi xmlns:a14="http://schemas.microsoft.com/office/drawing/2010/main" xmlns="" val="0"/>
              </a:ext>
            </a:extLst>
          </a:blip>
          <a:srcRect/>
          <a:stretch>
            <a:fillRect/>
          </a:stretch>
        </p:blipFill>
        <p:spPr bwMode="auto">
          <a:xfrm>
            <a:off x="5974935" y="4437112"/>
            <a:ext cx="2286000" cy="1714500"/>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151461593"/>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xit" presetSubtype="4" fill="hold" grpId="0" nodeType="clickEffect">
                                  <p:stCondLst>
                                    <p:cond delay="0"/>
                                  </p:stCondLst>
                                  <p:childTnLst>
                                    <p:anim calcmode="lin" valueType="num">
                                      <p:cBhvr additive="base">
                                        <p:cTn id="6" dur="500"/>
                                        <p:tgtEl>
                                          <p:spTgt spid="2"/>
                                        </p:tgtEl>
                                        <p:attrNameLst>
                                          <p:attrName>ppt_y</p:attrName>
                                        </p:attrNameLst>
                                      </p:cBhvr>
                                      <p:tavLst>
                                        <p:tav tm="0">
                                          <p:val>
                                            <p:strVal val="#ppt_y"/>
                                          </p:val>
                                        </p:tav>
                                        <p:tav tm="100000">
                                          <p:val>
                                            <p:strVal val="#ppt_y+#ppt_h*1.125000"/>
                                          </p:val>
                                        </p:tav>
                                      </p:tavLst>
                                    </p:anim>
                                    <p:animEffect transition="out" filter="wipe(down)">
                                      <p:cBhvr>
                                        <p:cTn id="7" dur="500"/>
                                        <p:tgtEl>
                                          <p:spTgt spid="2"/>
                                        </p:tgtEl>
                                      </p:cBhvr>
                                    </p:animEffect>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nodeType="clickEffect">
                                  <p:stCondLst>
                                    <p:cond delay="0"/>
                                  </p:stCondLst>
                                  <p:childTnLst>
                                    <p:set>
                                      <p:cBhvr>
                                        <p:cTn id="12" dur="1" fill="hold">
                                          <p:stCondLst>
                                            <p:cond delay="0"/>
                                          </p:stCondLst>
                                        </p:cTn>
                                        <p:tgtEl>
                                          <p:spTgt spid="3074"/>
                                        </p:tgtEl>
                                        <p:attrNameLst>
                                          <p:attrName>style.visibility</p:attrName>
                                        </p:attrNameLst>
                                      </p:cBhvr>
                                      <p:to>
                                        <p:strVal val="visible"/>
                                      </p:to>
                                    </p:set>
                                    <p:anim calcmode="lin" valueType="num">
                                      <p:cBhvr additive="base">
                                        <p:cTn id="13" dur="500"/>
                                        <p:tgtEl>
                                          <p:spTgt spid="3074"/>
                                        </p:tgtEl>
                                        <p:attrNameLst>
                                          <p:attrName>ppt_y</p:attrName>
                                        </p:attrNameLst>
                                      </p:cBhvr>
                                      <p:tavLst>
                                        <p:tav tm="0">
                                          <p:val>
                                            <p:strVal val="#ppt_y+#ppt_h*1.125000"/>
                                          </p:val>
                                        </p:tav>
                                        <p:tav tm="100000">
                                          <p:val>
                                            <p:strVal val="#ppt_y"/>
                                          </p:val>
                                        </p:tav>
                                      </p:tavLst>
                                    </p:anim>
                                    <p:animEffect transition="in" filter="wipe(up)">
                                      <p:cBhvr>
                                        <p:cTn id="14" dur="500"/>
                                        <p:tgtEl>
                                          <p:spTgt spid="3074"/>
                                        </p:tgtEl>
                                      </p:cBhvr>
                                    </p:animEffect>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076"/>
                                        </p:tgtEl>
                                        <p:attrNameLst>
                                          <p:attrName>style.visibility</p:attrName>
                                        </p:attrNameLst>
                                      </p:cBhvr>
                                      <p:to>
                                        <p:strVal val="visible"/>
                                      </p:to>
                                    </p:set>
                                    <p:animEffect transition="in" filter="fade">
                                      <p:cBhvr>
                                        <p:cTn id="19" dur="1000"/>
                                        <p:tgtEl>
                                          <p:spTgt spid="3076"/>
                                        </p:tgtEl>
                                      </p:cBhvr>
                                    </p:animEffect>
                                    <p:anim calcmode="lin" valueType="num">
                                      <p:cBhvr>
                                        <p:cTn id="20" dur="1000" fill="hold"/>
                                        <p:tgtEl>
                                          <p:spTgt spid="3076"/>
                                        </p:tgtEl>
                                        <p:attrNameLst>
                                          <p:attrName>ppt_x</p:attrName>
                                        </p:attrNameLst>
                                      </p:cBhvr>
                                      <p:tavLst>
                                        <p:tav tm="0">
                                          <p:val>
                                            <p:strVal val="#ppt_x"/>
                                          </p:val>
                                        </p:tav>
                                        <p:tav tm="100000">
                                          <p:val>
                                            <p:strVal val="#ppt_x"/>
                                          </p:val>
                                        </p:tav>
                                      </p:tavLst>
                                    </p:anim>
                                    <p:anim calcmode="lin" valueType="num">
                                      <p:cBhvr>
                                        <p:cTn id="21" dur="1000" fill="hold"/>
                                        <p:tgtEl>
                                          <p:spTgt spid="3076"/>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082"/>
                                        </p:tgtEl>
                                        <p:attrNameLst>
                                          <p:attrName>style.visibility</p:attrName>
                                        </p:attrNameLst>
                                      </p:cBhvr>
                                      <p:to>
                                        <p:strVal val="visible"/>
                                      </p:to>
                                    </p:set>
                                    <p:animEffect transition="in" filter="fade">
                                      <p:cBhvr>
                                        <p:cTn id="26" dur="1000"/>
                                        <p:tgtEl>
                                          <p:spTgt spid="3082"/>
                                        </p:tgtEl>
                                      </p:cBhvr>
                                    </p:animEffect>
                                    <p:anim calcmode="lin" valueType="num">
                                      <p:cBhvr>
                                        <p:cTn id="27" dur="1000" fill="hold"/>
                                        <p:tgtEl>
                                          <p:spTgt spid="3082"/>
                                        </p:tgtEl>
                                        <p:attrNameLst>
                                          <p:attrName>ppt_x</p:attrName>
                                        </p:attrNameLst>
                                      </p:cBhvr>
                                      <p:tavLst>
                                        <p:tav tm="0">
                                          <p:val>
                                            <p:strVal val="#ppt_x"/>
                                          </p:val>
                                        </p:tav>
                                        <p:tav tm="100000">
                                          <p:val>
                                            <p:strVal val="#ppt_x"/>
                                          </p:val>
                                        </p:tav>
                                      </p:tavLst>
                                    </p:anim>
                                    <p:anim calcmode="lin" valueType="num">
                                      <p:cBhvr>
                                        <p:cTn id="28" dur="1000" fill="hold"/>
                                        <p:tgtEl>
                                          <p:spTgt spid="3082"/>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nodeType="clickEffect">
                                  <p:stCondLst>
                                    <p:cond delay="0"/>
                                  </p:stCondLst>
                                  <p:childTnLst>
                                    <p:set>
                                      <p:cBhvr>
                                        <p:cTn id="32" dur="1" fill="hold">
                                          <p:stCondLst>
                                            <p:cond delay="0"/>
                                          </p:stCondLst>
                                        </p:cTn>
                                        <p:tgtEl>
                                          <p:spTgt spid="3078"/>
                                        </p:tgtEl>
                                        <p:attrNameLst>
                                          <p:attrName>style.visibility</p:attrName>
                                        </p:attrNameLst>
                                      </p:cBhvr>
                                      <p:to>
                                        <p:strVal val="visible"/>
                                      </p:to>
                                    </p:set>
                                    <p:animEffect transition="in" filter="wipe(down)">
                                      <p:cBhvr>
                                        <p:cTn id="33" dur="500"/>
                                        <p:tgtEl>
                                          <p:spTgt spid="307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nodeType="clickEffect">
                                  <p:stCondLst>
                                    <p:cond delay="0"/>
                                  </p:stCondLst>
                                  <p:childTnLst>
                                    <p:set>
                                      <p:cBhvr>
                                        <p:cTn id="37" dur="1" fill="hold">
                                          <p:stCondLst>
                                            <p:cond delay="0"/>
                                          </p:stCondLst>
                                        </p:cTn>
                                        <p:tgtEl>
                                          <p:spTgt spid="3084"/>
                                        </p:tgtEl>
                                        <p:attrNameLst>
                                          <p:attrName>style.visibility</p:attrName>
                                        </p:attrNameLst>
                                      </p:cBhvr>
                                      <p:to>
                                        <p:strVal val="visible"/>
                                      </p:to>
                                    </p:set>
                                    <p:animEffect transition="in" filter="wipe(down)">
                                      <p:cBhvr>
                                        <p:cTn id="38" dur="500"/>
                                        <p:tgtEl>
                                          <p:spTgt spid="3084"/>
                                        </p:tgtEl>
                                      </p:cBhvr>
                                    </p:animEffect>
                                  </p:childTnLst>
                                </p:cTn>
                              </p:par>
                            </p:childTnLst>
                          </p:cTn>
                        </p:par>
                      </p:childTnLst>
                    </p:cTn>
                  </p:par>
                  <p:par>
                    <p:cTn id="39" fill="hold">
                      <p:stCondLst>
                        <p:cond delay="indefinite"/>
                      </p:stCondLst>
                      <p:childTnLst>
                        <p:par>
                          <p:cTn id="40" fill="hold">
                            <p:stCondLst>
                              <p:cond delay="0"/>
                            </p:stCondLst>
                            <p:childTnLst>
                              <p:par>
                                <p:cTn id="41" presetID="12" presetClass="entr" presetSubtype="4" fill="hold" nodeType="clickEffect">
                                  <p:stCondLst>
                                    <p:cond delay="0"/>
                                  </p:stCondLst>
                                  <p:childTnLst>
                                    <p:set>
                                      <p:cBhvr>
                                        <p:cTn id="42" dur="1" fill="hold">
                                          <p:stCondLst>
                                            <p:cond delay="0"/>
                                          </p:stCondLst>
                                        </p:cTn>
                                        <p:tgtEl>
                                          <p:spTgt spid="3080"/>
                                        </p:tgtEl>
                                        <p:attrNameLst>
                                          <p:attrName>style.visibility</p:attrName>
                                        </p:attrNameLst>
                                      </p:cBhvr>
                                      <p:to>
                                        <p:strVal val="visible"/>
                                      </p:to>
                                    </p:set>
                                    <p:anim calcmode="lin" valueType="num">
                                      <p:cBhvr additive="base">
                                        <p:cTn id="43" dur="500"/>
                                        <p:tgtEl>
                                          <p:spTgt spid="3080"/>
                                        </p:tgtEl>
                                        <p:attrNameLst>
                                          <p:attrName>ppt_y</p:attrName>
                                        </p:attrNameLst>
                                      </p:cBhvr>
                                      <p:tavLst>
                                        <p:tav tm="0">
                                          <p:val>
                                            <p:strVal val="#ppt_y+#ppt_h*1.125000"/>
                                          </p:val>
                                        </p:tav>
                                        <p:tav tm="100000">
                                          <p:val>
                                            <p:strVal val="#ppt_y"/>
                                          </p:val>
                                        </p:tav>
                                      </p:tavLst>
                                    </p:anim>
                                    <p:animEffect transition="in" filter="wipe(up)">
                                      <p:cBhvr>
                                        <p:cTn id="44" dur="500"/>
                                        <p:tgtEl>
                                          <p:spTgt spid="30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R"/>
          </a:p>
        </p:txBody>
      </p:sp>
      <p:pic>
        <p:nvPicPr>
          <p:cNvPr id="4" name="Integración de personas con discapacidad.wmv">
            <a:hlinkClick r:id="" action="ppaction://media"/>
          </p:cNvPr>
          <p:cNvPicPr>
            <a:picLocks noGrp="1" noRot="1" noChangeAspect="1"/>
          </p:cNvPicPr>
          <p:nvPr>
            <p:ph idx="1"/>
            <a:videoFile r:link="rId1"/>
          </p:nvPr>
        </p:nvPicPr>
        <p:blipFill>
          <a:blip r:embed="rId3"/>
          <a:stretch>
            <a:fillRect/>
          </a:stretch>
        </p:blipFill>
        <p:spPr>
          <a:xfrm>
            <a:off x="428596" y="357166"/>
            <a:ext cx="8286808" cy="6215106"/>
          </a:xfrm>
          <a:prstGeom prst="rect">
            <a:avLst/>
          </a:prstGeom>
        </p:spPr>
      </p:pic>
    </p:spTree>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79520"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Turismo para todos.</a:t>
            </a:r>
            <a:endParaRPr lang="es-CR" dirty="0"/>
          </a:p>
        </p:txBody>
      </p:sp>
      <p:sp>
        <p:nvSpPr>
          <p:cNvPr id="3" name="2 Marcador de contenido"/>
          <p:cNvSpPr>
            <a:spLocks noGrp="1"/>
          </p:cNvSpPr>
          <p:nvPr>
            <p:ph idx="1"/>
          </p:nvPr>
        </p:nvSpPr>
        <p:spPr/>
        <p:txBody>
          <a:bodyPr/>
          <a:lstStyle/>
          <a:p>
            <a:r>
              <a:rPr lang="es-CR" dirty="0"/>
              <a:t>En Costa Rica, el visitante puede disfrutar de hermosas playas tropicales, las más grandes aventuras, las maravillas de la naturaleza, la cultura brillante, todos los componentes necesarios de un ideal de vacaciones. No es de extrañar, entonces, que los miles de turistas que han hecho de Costa Rica su elección de viaje superior</a:t>
            </a:r>
          </a:p>
        </p:txBody>
      </p:sp>
    </p:spTree>
    <p:custDataLst>
      <p:tags r:id="rId1"/>
    </p:custDataLst>
    <p:extLst>
      <p:ext uri="{BB962C8B-B14F-4D97-AF65-F5344CB8AC3E}">
        <p14:creationId xmlns:p14="http://schemas.microsoft.com/office/powerpoint/2010/main" xmlns="" val="729368780"/>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plus(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3"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plus(in)">
                                      <p:cBhvr>
                                        <p:cTn id="12"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CR" dirty="0" smtClean="0"/>
              <a:t>Personas con discapacidad</a:t>
            </a:r>
            <a:endParaRPr lang="es-CR" dirty="0"/>
          </a:p>
        </p:txBody>
      </p:sp>
      <p:graphicFrame>
        <p:nvGraphicFramePr>
          <p:cNvPr id="4" name="3 Diagrama"/>
          <p:cNvGraphicFramePr/>
          <p:nvPr>
            <p:extLst>
              <p:ext uri="{D42A27DB-BD31-4B8C-83A1-F6EECF244321}">
                <p14:modId xmlns:p14="http://schemas.microsoft.com/office/powerpoint/2010/main" xmlns="" val="3591738675"/>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xmlns="" val="255243695"/>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ntr" presetSubtype="1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checkerboard(across)">
                                      <p:cBhvr>
                                        <p:cTn id="13"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492" y="1484784"/>
            <a:ext cx="6777317" cy="4464496"/>
          </a:xfrm>
        </p:spPr>
        <p:txBody>
          <a:bodyPr>
            <a:normAutofit fontScale="92500" lnSpcReduction="10000"/>
          </a:bodyPr>
          <a:lstStyle/>
          <a:p>
            <a:r>
              <a:rPr lang="es-CR" dirty="0"/>
              <a:t>A lo largo de los años, la discapacidad ha sido percibida de distintas maneras por la </a:t>
            </a:r>
            <a:r>
              <a:rPr lang="es-CR" dirty="0" smtClean="0"/>
              <a:t>sociedad.</a:t>
            </a:r>
          </a:p>
          <a:p>
            <a:pPr fontAlgn="base"/>
            <a:r>
              <a:rPr lang="es-CR" dirty="0"/>
              <a:t>En los últimos años, en cambio, la discapacidad comenzó a ser considerada a partir de una perspectiva de derechos humanos. El objetivo pasó a ser la integración de los discapacitados en la comunidad, facilitando esto a partir de la idea de accesibilidad.</a:t>
            </a:r>
          </a:p>
          <a:p>
            <a:pPr marL="68580" indent="0">
              <a:buNone/>
            </a:pPr>
            <a:r>
              <a:rPr lang="es-CR" dirty="0"/>
              <a:t/>
            </a:r>
            <a:br>
              <a:rPr lang="es-CR" dirty="0"/>
            </a:br>
            <a:r>
              <a:rPr lang="es-CR" dirty="0"/>
              <a:t/>
            </a:r>
            <a:br>
              <a:rPr lang="es-CR" dirty="0"/>
            </a:br>
            <a:endParaRPr lang="es-CR" dirty="0"/>
          </a:p>
        </p:txBody>
      </p:sp>
      <p:pic>
        <p:nvPicPr>
          <p:cNvPr id="2050" name="Picture 2" descr="Discapacidad"/>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6156176" y="4437112"/>
            <a:ext cx="2007865" cy="1872208"/>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xmlns="" val="3860948757"/>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circle(in)">
                                      <p:cBhvr>
                                        <p:cTn id="22"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052736"/>
            <a:ext cx="6777317" cy="4320480"/>
          </a:xfrm>
        </p:spPr>
        <p:txBody>
          <a:bodyPr>
            <a:normAutofit/>
          </a:bodyPr>
          <a:lstStyle/>
          <a:p>
            <a:r>
              <a:rPr lang="es-CR" dirty="0"/>
              <a:t>Este último concepto (accesibilidad) contempla la adecuación de entornos y dispositivos para que las personas discapacitadas puedan usarlos de la misma manera que el resto. Para esto se necesitan considerar ciertos aspectos técnicos que reduzcan las barreras para quienes sufren de alguna discapacidad (como rampas para las personas que se movilizan en sillas de ruedas o semáforos con sonido para los no videntes).</a:t>
            </a:r>
          </a:p>
          <a:p>
            <a:endParaRPr lang="es-CR" dirty="0"/>
          </a:p>
        </p:txBody>
      </p:sp>
    </p:spTree>
    <p:custDataLst>
      <p:tags r:id="rId1"/>
    </p:custDataLst>
    <p:extLst>
      <p:ext uri="{BB962C8B-B14F-4D97-AF65-F5344CB8AC3E}">
        <p14:creationId xmlns:p14="http://schemas.microsoft.com/office/powerpoint/2010/main" xmlns="" val="3497770492"/>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xEl>
                                              <p:pRg st="0" end="0"/>
                                            </p:txEl>
                                          </p:spTgt>
                                        </p:tgtEl>
                                      </p:cBhvr>
                                    </p:animEffect>
                                    <p:animScale>
                                      <p:cBhvr>
                                        <p:cTn id="7"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R" dirty="0" smtClean="0"/>
              <a:t>Ley 7600</a:t>
            </a:r>
            <a:endParaRPr lang="es-CR" dirty="0"/>
          </a:p>
        </p:txBody>
      </p:sp>
      <p:sp>
        <p:nvSpPr>
          <p:cNvPr id="3" name="2 Marcador de contenido"/>
          <p:cNvSpPr>
            <a:spLocks noGrp="1"/>
          </p:cNvSpPr>
          <p:nvPr>
            <p:ph idx="1"/>
          </p:nvPr>
        </p:nvSpPr>
        <p:spPr/>
        <p:txBody>
          <a:bodyPr>
            <a:normAutofit/>
          </a:bodyPr>
          <a:lstStyle/>
          <a:p>
            <a:r>
              <a:rPr lang="es-CR" dirty="0"/>
              <a:t>La Ley 7600, Ley de Igualdad de Oportunidades para las Personas con Discapacidad de Costa Rica, entró en vigencia el 29 de mayo de 1996. Se trata de una ley muy actual por dos razones, primero porque los problemas a los que su redacción se enfrentan, todavía existen y quizá algunos se han agravado. </a:t>
            </a:r>
          </a:p>
        </p:txBody>
      </p:sp>
    </p:spTree>
    <p:custDataLst>
      <p:tags r:id="rId1"/>
    </p:custDataLst>
    <p:extLst>
      <p:ext uri="{BB962C8B-B14F-4D97-AF65-F5344CB8AC3E}">
        <p14:creationId xmlns:p14="http://schemas.microsoft.com/office/powerpoint/2010/main" xmlns="" val="283566930"/>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mph" presetSubtype="0" fill="hold" grpId="0" nodeType="clickEffect">
                                  <p:stCondLst>
                                    <p:cond delay="0"/>
                                  </p:stCondLst>
                                  <p:childTnLst>
                                    <p:animClr clrSpc="hsl" dir="cw">
                                      <p:cBhvr override="childStyle">
                                        <p:cTn id="6" dur="500" fill="hold"/>
                                        <p:tgtEl>
                                          <p:spTgt spid="2"/>
                                        </p:tgtEl>
                                        <p:attrNameLst>
                                          <p:attrName>style.color</p:attrName>
                                        </p:attrNameLst>
                                      </p:cBhvr>
                                      <p:by>
                                        <p:hsl h="0" s="-12549" l="-25098"/>
                                      </p:by>
                                    </p:animClr>
                                    <p:animClr clrSpc="hsl" dir="cw">
                                      <p:cBhvr>
                                        <p:cTn id="7" dur="500" fill="hold"/>
                                        <p:tgtEl>
                                          <p:spTgt spid="2"/>
                                        </p:tgtEl>
                                        <p:attrNameLst>
                                          <p:attrName>fillcolor</p:attrName>
                                        </p:attrNameLst>
                                      </p:cBhvr>
                                      <p:by>
                                        <p:hsl h="0" s="-12549" l="-25098"/>
                                      </p:by>
                                    </p:animClr>
                                    <p:animClr clrSpc="hsl" dir="cw">
                                      <p:cBhvr>
                                        <p:cTn id="8" dur="500" fill="hold"/>
                                        <p:tgtEl>
                                          <p:spTgt spid="2"/>
                                        </p:tgtEl>
                                        <p:attrNameLst>
                                          <p:attrName>stroke.color</p:attrName>
                                        </p:attrNameLst>
                                      </p:cBhvr>
                                      <p:by>
                                        <p:hsl h="0" s="-12549" l="-25098"/>
                                      </p:by>
                                    </p:animClr>
                                    <p:set>
                                      <p:cBhvr>
                                        <p:cTn id="9" dur="500" fill="hold"/>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2" presetClass="emph" presetSubtype="0" fill="hold" grpId="0" nodeType="clickEffect">
                                  <p:stCondLst>
                                    <p:cond delay="0"/>
                                  </p:stCondLst>
                                  <p:childTnLst>
                                    <p:animRot by="120000">
                                      <p:cBhvr>
                                        <p:cTn id="13" dur="100" fill="hold">
                                          <p:stCondLst>
                                            <p:cond delay="0"/>
                                          </p:stCondLst>
                                        </p:cTn>
                                        <p:tgtEl>
                                          <p:spTgt spid="3">
                                            <p:txEl>
                                              <p:pRg st="0" end="0"/>
                                            </p:txEl>
                                          </p:spTgt>
                                        </p:tgtEl>
                                        <p:attrNameLst>
                                          <p:attrName>r</p:attrName>
                                        </p:attrNameLst>
                                      </p:cBhvr>
                                    </p:animRot>
                                    <p:animRot by="-240000">
                                      <p:cBhvr>
                                        <p:cTn id="14" dur="200" fill="hold">
                                          <p:stCondLst>
                                            <p:cond delay="200"/>
                                          </p:stCondLst>
                                        </p:cTn>
                                        <p:tgtEl>
                                          <p:spTgt spid="3">
                                            <p:txEl>
                                              <p:pRg st="0" end="0"/>
                                            </p:txEl>
                                          </p:spTgt>
                                        </p:tgtEl>
                                        <p:attrNameLst>
                                          <p:attrName>r</p:attrName>
                                        </p:attrNameLst>
                                      </p:cBhvr>
                                    </p:animRot>
                                    <p:animRot by="240000">
                                      <p:cBhvr>
                                        <p:cTn id="15" dur="200" fill="hold">
                                          <p:stCondLst>
                                            <p:cond delay="400"/>
                                          </p:stCondLst>
                                        </p:cTn>
                                        <p:tgtEl>
                                          <p:spTgt spid="3">
                                            <p:txEl>
                                              <p:pRg st="0" end="0"/>
                                            </p:txEl>
                                          </p:spTgt>
                                        </p:tgtEl>
                                        <p:attrNameLst>
                                          <p:attrName>r</p:attrName>
                                        </p:attrNameLst>
                                      </p:cBhvr>
                                    </p:animRot>
                                    <p:animRot by="-240000">
                                      <p:cBhvr>
                                        <p:cTn id="16" dur="200" fill="hold">
                                          <p:stCondLst>
                                            <p:cond delay="600"/>
                                          </p:stCondLst>
                                        </p:cTn>
                                        <p:tgtEl>
                                          <p:spTgt spid="3">
                                            <p:txEl>
                                              <p:pRg st="0" end="0"/>
                                            </p:txEl>
                                          </p:spTgt>
                                        </p:tgtEl>
                                        <p:attrNameLst>
                                          <p:attrName>r</p:attrName>
                                        </p:attrNameLst>
                                      </p:cBhvr>
                                    </p:animRot>
                                    <p:animRot by="120000">
                                      <p:cBhvr>
                                        <p:cTn id="17" dur="200" fill="hold">
                                          <p:stCondLst>
                                            <p:cond delay="80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15616" y="1412776"/>
            <a:ext cx="6777317" cy="3941025"/>
          </a:xfrm>
        </p:spPr>
        <p:txBody>
          <a:bodyPr/>
          <a:lstStyle/>
          <a:p>
            <a:r>
              <a:rPr lang="es-CR" dirty="0"/>
              <a:t>Yo diría que debido al materialismo de una sociedad con valores morales debilitados, en la carrera inútil de un desarrollo económico sin mayor previsión por lo </a:t>
            </a:r>
            <a:r>
              <a:rPr lang="es-CR" dirty="0" smtClean="0"/>
              <a:t>social.</a:t>
            </a:r>
          </a:p>
          <a:p>
            <a:r>
              <a:rPr lang="es-CR" dirty="0"/>
              <a:t>Segundo, su actualidad también se manifiesta al introducirle a la legislación costarricense una serie de principios que no habían sido legislados anteriormente para nuestro marco jurídico</a:t>
            </a:r>
          </a:p>
        </p:txBody>
      </p:sp>
    </p:spTree>
    <p:custDataLst>
      <p:tags r:id="rId1"/>
    </p:custDataLst>
    <p:extLst>
      <p:ext uri="{BB962C8B-B14F-4D97-AF65-F5344CB8AC3E}">
        <p14:creationId xmlns:p14="http://schemas.microsoft.com/office/powerpoint/2010/main" xmlns="" val="1194095622"/>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mph" presetSubtype="0" fill="remove" grpId="0" nodeType="clickEffect">
                                  <p:stCondLst>
                                    <p:cond delay="0"/>
                                  </p:stCondLst>
                                  <p:childTnLst>
                                    <p:animClr clrSpc="rgb" dir="cw">
                                      <p:cBhvr override="childStyle">
                                        <p:cTn id="6" dur="250" autoRev="1" fill="remove"/>
                                        <p:tgtEl>
                                          <p:spTgt spid="3">
                                            <p:txEl>
                                              <p:pRg st="0" end="0"/>
                                            </p:txEl>
                                          </p:spTgt>
                                        </p:tgtEl>
                                        <p:attrNameLst>
                                          <p:attrName>style.color</p:attrName>
                                        </p:attrNameLst>
                                      </p:cBhvr>
                                      <p:to>
                                        <a:schemeClr val="bg1"/>
                                      </p:to>
                                    </p:animClr>
                                    <p:animClr clrSpc="rgb" dir="cw">
                                      <p:cBhvr>
                                        <p:cTn id="7" dur="250" autoRev="1" fill="remove"/>
                                        <p:tgtEl>
                                          <p:spTgt spid="3">
                                            <p:txEl>
                                              <p:pRg st="0" end="0"/>
                                            </p:txEl>
                                          </p:spTgt>
                                        </p:tgtEl>
                                        <p:attrNameLst>
                                          <p:attrName>fillcolor</p:attrName>
                                        </p:attrNameLst>
                                      </p:cBhvr>
                                      <p:to>
                                        <a:schemeClr val="bg1"/>
                                      </p:to>
                                    </p:animClr>
                                    <p:set>
                                      <p:cBhvr>
                                        <p:cTn id="8" dur="250" autoRev="1" fill="remove"/>
                                        <p:tgtEl>
                                          <p:spTgt spid="3">
                                            <p:txEl>
                                              <p:pRg st="0" end="0"/>
                                            </p:txEl>
                                          </p:spTgt>
                                        </p:tgtEl>
                                        <p:attrNameLst>
                                          <p:attrName>fill.type</p:attrName>
                                        </p:attrNameLst>
                                      </p:cBhvr>
                                      <p:to>
                                        <p:strVal val="solid"/>
                                      </p:to>
                                    </p:set>
                                    <p:set>
                                      <p:cBhvr>
                                        <p:cTn id="9" dur="250" autoRev="1" fill="remove"/>
                                        <p:tgtEl>
                                          <p:spTgt spid="3">
                                            <p:txEl>
                                              <p:pRg st="0" end="0"/>
                                            </p:txEl>
                                          </p:spTgt>
                                        </p:tgtEl>
                                        <p:attrNameLst>
                                          <p:attrName>fill.on</p:attrName>
                                        </p:attrNameLst>
                                      </p:cBhvr>
                                      <p:to>
                                        <p:strVal val="true"/>
                                      </p:to>
                                    </p:set>
                                  </p:childTnLst>
                                </p:cTn>
                              </p:par>
                            </p:childTnLst>
                          </p:cTn>
                        </p:par>
                      </p:childTnLst>
                    </p:cTn>
                  </p:par>
                  <p:par>
                    <p:cTn id="10" fill="hold">
                      <p:stCondLst>
                        <p:cond delay="indefinite"/>
                      </p:stCondLst>
                      <p:childTnLst>
                        <p:par>
                          <p:cTn id="11" fill="hold">
                            <p:stCondLst>
                              <p:cond delay="0"/>
                            </p:stCondLst>
                            <p:childTnLst>
                              <p:par>
                                <p:cTn id="12" presetID="27" presetClass="emph" presetSubtype="0" fill="remove" grpId="0" nodeType="clickEffect">
                                  <p:stCondLst>
                                    <p:cond delay="0"/>
                                  </p:stCondLst>
                                  <p:childTnLst>
                                    <p:animClr clrSpc="rgb" dir="cw">
                                      <p:cBhvr override="childStyle">
                                        <p:cTn id="13" dur="250" autoRev="1" fill="remove"/>
                                        <p:tgtEl>
                                          <p:spTgt spid="3">
                                            <p:txEl>
                                              <p:pRg st="1" end="1"/>
                                            </p:txEl>
                                          </p:spTgt>
                                        </p:tgtEl>
                                        <p:attrNameLst>
                                          <p:attrName>style.color</p:attrName>
                                        </p:attrNameLst>
                                      </p:cBhvr>
                                      <p:to>
                                        <a:schemeClr val="bg1"/>
                                      </p:to>
                                    </p:animClr>
                                    <p:animClr clrSpc="rgb" dir="cw">
                                      <p:cBhvr>
                                        <p:cTn id="14" dur="250" autoRev="1" fill="remove"/>
                                        <p:tgtEl>
                                          <p:spTgt spid="3">
                                            <p:txEl>
                                              <p:pRg st="1" end="1"/>
                                            </p:txEl>
                                          </p:spTgt>
                                        </p:tgtEl>
                                        <p:attrNameLst>
                                          <p:attrName>fillcolor</p:attrName>
                                        </p:attrNameLst>
                                      </p:cBhvr>
                                      <p:to>
                                        <a:schemeClr val="bg1"/>
                                      </p:to>
                                    </p:animClr>
                                    <p:set>
                                      <p:cBhvr>
                                        <p:cTn id="15" dur="250" autoRev="1" fill="remove"/>
                                        <p:tgtEl>
                                          <p:spTgt spid="3">
                                            <p:txEl>
                                              <p:pRg st="1" end="1"/>
                                            </p:txEl>
                                          </p:spTgt>
                                        </p:tgtEl>
                                        <p:attrNameLst>
                                          <p:attrName>fill.type</p:attrName>
                                        </p:attrNameLst>
                                      </p:cBhvr>
                                      <p:to>
                                        <p:strVal val="solid"/>
                                      </p:to>
                                    </p:set>
                                    <p:set>
                                      <p:cBhvr>
                                        <p:cTn id="16" dur="250" autoRev="1" fill="remove"/>
                                        <p:tgtEl>
                                          <p:spTgt spid="3">
                                            <p:txEl>
                                              <p:pRg st="1" end="1"/>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043608" y="1412776"/>
            <a:ext cx="6777317" cy="3508977"/>
          </a:xfrm>
        </p:spPr>
        <p:txBody>
          <a:bodyPr>
            <a:normAutofit lnSpcReduction="10000"/>
          </a:bodyPr>
          <a:lstStyle/>
          <a:p>
            <a:r>
              <a:rPr lang="es-CR" dirty="0"/>
              <a:t>Es sorprendente el contenido del Artículo 1: Interés público.  “Se declara de interés público el desarrollo integral de la población con discapacidad, en iguales condiciones de calidad, oportunidad, derechos y deberes que  el resto de los habitantes.” Antes de la Ley 7600, el desarrollo integral de las personas con discapacidad, no era considerado de interés público. </a:t>
            </a:r>
          </a:p>
        </p:txBody>
      </p:sp>
    </p:spTree>
    <p:custDataLst>
      <p:tags r:id="rId1"/>
    </p:custDataLst>
    <p:extLst>
      <p:ext uri="{BB962C8B-B14F-4D97-AF65-F5344CB8AC3E}">
        <p14:creationId xmlns:p14="http://schemas.microsoft.com/office/powerpoint/2010/main" xmlns="" val="2518883738"/>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trips(downLeft)">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187624" y="1648215"/>
            <a:ext cx="6777317" cy="3508977"/>
          </a:xfrm>
        </p:spPr>
        <p:txBody>
          <a:bodyPr/>
          <a:lstStyle/>
          <a:p>
            <a:r>
              <a:rPr lang="es-CR" dirty="0"/>
              <a:t>En otras palabras, por primera vez, el desarrollo integral (educativo, laboral, de salud, recreativo, entre otros aspectos), de las personas con discapacidad se presenta como de “interés público”; o sea, un proceso deseable y   oportuno, “en igualdad de condiciones” que es conveniente para toda la nación.</a:t>
            </a:r>
          </a:p>
          <a:p>
            <a:endParaRPr lang="es-CR" dirty="0"/>
          </a:p>
        </p:txBody>
      </p:sp>
    </p:spTree>
    <p:custDataLst>
      <p:tags r:id="rId1"/>
    </p:custDataLst>
    <p:extLst>
      <p:ext uri="{BB962C8B-B14F-4D97-AF65-F5344CB8AC3E}">
        <p14:creationId xmlns:p14="http://schemas.microsoft.com/office/powerpoint/2010/main" xmlns="" val="1905482461"/>
      </p:ext>
    </p:extLst>
  </p:cSld>
  <p:clrMapOvr>
    <a:masterClrMapping/>
  </p:clrMapOvr>
  <p:transition spd="slow" advTm="4337">
    <p:circl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9|2.2"/>
</p:tagLst>
</file>

<file path=ppt/tags/tag2.xml><?xml version="1.0" encoding="utf-8"?>
<p:tagLst xmlns:a="http://schemas.openxmlformats.org/drawingml/2006/main" xmlns:r="http://schemas.openxmlformats.org/officeDocument/2006/relationships" xmlns:p="http://schemas.openxmlformats.org/presentationml/2006/main">
  <p:tag name="TIMING" val="|0.1|2.2"/>
</p:tagLst>
</file>

<file path=ppt/tags/tag3.xml><?xml version="1.0" encoding="utf-8"?>
<p:tagLst xmlns:a="http://schemas.openxmlformats.org/drawingml/2006/main" xmlns:r="http://schemas.openxmlformats.org/officeDocument/2006/relationships" xmlns:p="http://schemas.openxmlformats.org/presentationml/2006/main">
  <p:tag name="TIMING" val="|1.2|1.4|2.1|1.4"/>
</p:tagLst>
</file>

<file path=ppt/tags/tag4.xml><?xml version="1.0" encoding="utf-8"?>
<p:tagLst xmlns:a="http://schemas.openxmlformats.org/drawingml/2006/main" xmlns:r="http://schemas.openxmlformats.org/officeDocument/2006/relationships" xmlns:p="http://schemas.openxmlformats.org/presentationml/2006/main">
  <p:tag name="TIMING" val="|1.1"/>
</p:tagLst>
</file>

<file path=ppt/tags/tag5.xml><?xml version="1.0" encoding="utf-8"?>
<p:tagLst xmlns:a="http://schemas.openxmlformats.org/drawingml/2006/main" xmlns:r="http://schemas.openxmlformats.org/officeDocument/2006/relationships" xmlns:p="http://schemas.openxmlformats.org/presentationml/2006/main">
  <p:tag name="TIMING" val="|1|2.1"/>
</p:tagLst>
</file>

<file path=ppt/tags/tag6.xml><?xml version="1.0" encoding="utf-8"?>
<p:tagLst xmlns:a="http://schemas.openxmlformats.org/drawingml/2006/main" xmlns:r="http://schemas.openxmlformats.org/officeDocument/2006/relationships" xmlns:p="http://schemas.openxmlformats.org/presentationml/2006/main">
  <p:tag name="TIMING" val="|1.1|1.3"/>
</p:tagLst>
</file>

<file path=ppt/tags/tag7.xml><?xml version="1.0" encoding="utf-8"?>
<p:tagLst xmlns:a="http://schemas.openxmlformats.org/drawingml/2006/main" xmlns:r="http://schemas.openxmlformats.org/officeDocument/2006/relationships" xmlns:p="http://schemas.openxmlformats.org/presentationml/2006/main">
  <p:tag name="TIMING" val="|0.8"/>
</p:tagLst>
</file>

<file path=ppt/tags/tag8.xml><?xml version="1.0" encoding="utf-8"?>
<p:tagLst xmlns:a="http://schemas.openxmlformats.org/drawingml/2006/main" xmlns:r="http://schemas.openxmlformats.org/officeDocument/2006/relationships" xmlns:p="http://schemas.openxmlformats.org/presentationml/2006/main">
  <p:tag name="TIMING" val="|0.4"/>
</p:tagLst>
</file>

<file path=ppt/tags/tag9.xml><?xml version="1.0" encoding="utf-8"?>
<p:tagLst xmlns:a="http://schemas.openxmlformats.org/drawingml/2006/main" xmlns:r="http://schemas.openxmlformats.org/officeDocument/2006/relationships" xmlns:p="http://schemas.openxmlformats.org/presentationml/2006/main">
  <p:tag name="TIMING" val="|0.7|1.1|1.5|1.3|1.3|0.7"/>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178</TotalTime>
  <Words>290</Words>
  <Application>Microsoft Office PowerPoint</Application>
  <PresentationFormat>Presentación en pantalla (4:3)</PresentationFormat>
  <Paragraphs>27</Paragraphs>
  <Slides>11</Slides>
  <Notes>0</Notes>
  <HiddenSlides>0</HiddenSlides>
  <MMClips>2</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Austin</vt:lpstr>
      <vt:lpstr>Diapositiva 1</vt:lpstr>
      <vt:lpstr>Turismo para todos.</vt:lpstr>
      <vt:lpstr>Personas con discapacidad</vt:lpstr>
      <vt:lpstr>Diapositiva 4</vt:lpstr>
      <vt:lpstr>Diapositiva 5</vt:lpstr>
      <vt:lpstr>Ley 7600</vt:lpstr>
      <vt:lpstr>Diapositiva 7</vt:lpstr>
      <vt:lpstr>Diapositiva 8</vt:lpstr>
      <vt:lpstr>Diapositiva 9</vt:lpstr>
      <vt:lpstr>Algunas imagines de personas con discapacidad </vt:lpstr>
      <vt:lpstr>Diapositiva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concrecasa02</dc:creator>
  <cp:lastModifiedBy>iris marcela perez gonzalez</cp:lastModifiedBy>
  <cp:revision>14</cp:revision>
  <dcterms:created xsi:type="dcterms:W3CDTF">2013-03-17T16:06:40Z</dcterms:created>
  <dcterms:modified xsi:type="dcterms:W3CDTF">2013-03-19T04:54:05Z</dcterms:modified>
</cp:coreProperties>
</file>